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Scripter" charset="1" panose="00000000000000000000"/>
      <p:regular r:id="rId20"/>
    </p:embeddedFont>
    <p:embeddedFont>
      <p:font typeface="Antic" charset="1" panose="00000000000000000000"/>
      <p:regular r:id="rId21"/>
    </p:embeddedFont>
    <p:embeddedFont>
      <p:font typeface="Futura" charset="1" panose="020B0502020204020303"/>
      <p:regular r:id="rId22"/>
    </p:embeddedFont>
    <p:embeddedFont>
      <p:font typeface="Daydream" charset="1" panose="00000000000000000000"/>
      <p:regular r:id="rId23"/>
    </p:embeddedFont>
    <p:embeddedFont>
      <p:font typeface="Antic Bold" charset="1" panose="00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4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6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2.png" Type="http://schemas.openxmlformats.org/officeDocument/2006/relationships/image"/><Relationship Id="rId11" Target="../media/image53.pn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49.png" Type="http://schemas.openxmlformats.org/officeDocument/2006/relationships/image"/><Relationship Id="rId8" Target="../media/image50.svg" Type="http://schemas.openxmlformats.org/officeDocument/2006/relationships/image"/><Relationship Id="rId9" Target="../media/image5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Relationship Id="rId5" Target="../media/image54.png" Type="http://schemas.openxmlformats.org/officeDocument/2006/relationships/image"/><Relationship Id="rId6" Target="../media/image47.png" Type="http://schemas.openxmlformats.org/officeDocument/2006/relationships/image"/><Relationship Id="rId7" Target="../media/image48.svg" Type="http://schemas.openxmlformats.org/officeDocument/2006/relationships/image"/><Relationship Id="rId8" Target="../media/image55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12.png" Type="http://schemas.openxmlformats.org/officeDocument/2006/relationships/image"/><Relationship Id="rId16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2.png" Type="http://schemas.openxmlformats.org/officeDocument/2006/relationships/image"/><Relationship Id="rId14" Target="../media/image23.svg" Type="http://schemas.openxmlformats.org/officeDocument/2006/relationships/image"/><Relationship Id="rId15" Target="../media/image24.png" Type="http://schemas.openxmlformats.org/officeDocument/2006/relationships/image"/><Relationship Id="rId16" Target="../media/image25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28.png" Type="http://schemas.openxmlformats.org/officeDocument/2006/relationships/image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6.png" Type="http://schemas.openxmlformats.org/officeDocument/2006/relationships/image"/><Relationship Id="rId13" Target="../media/image7.svg" Type="http://schemas.openxmlformats.org/officeDocument/2006/relationships/image"/><Relationship Id="rId14" Target="../media/image8.png" Type="http://schemas.openxmlformats.org/officeDocument/2006/relationships/image"/><Relationship Id="rId15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9.png" Type="http://schemas.openxmlformats.org/officeDocument/2006/relationships/image"/><Relationship Id="rId4" Target="../media/image30.pn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13" Target="../media/image8.png" Type="http://schemas.openxmlformats.org/officeDocument/2006/relationships/image"/><Relationship Id="rId14" Target="../media/image9.sv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34.png" Type="http://schemas.openxmlformats.org/officeDocument/2006/relationships/image"/><Relationship Id="rId8" Target="../media/image35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15" Target="../media/image34.png" Type="http://schemas.openxmlformats.org/officeDocument/2006/relationships/image"/><Relationship Id="rId16" Target="../media/image35.svg" Type="http://schemas.openxmlformats.org/officeDocument/2006/relationships/image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2" Target="../media/image1.jpe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42.png" Type="http://schemas.openxmlformats.org/officeDocument/2006/relationships/image"/><Relationship Id="rId2" Target="../media/image1.jpe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104014">
            <a:off x="1119125" y="1172488"/>
            <a:ext cx="4862142" cy="4296366"/>
          </a:xfrm>
          <a:custGeom>
            <a:avLst/>
            <a:gdLst/>
            <a:ahLst/>
            <a:cxnLst/>
            <a:rect r="r" b="b" t="t" l="l"/>
            <a:pathLst>
              <a:path h="4296366" w="4862142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name="Group 5" id="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name="Freeform 6" id="6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7" id="7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8" id="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7" id="17"/>
          <p:cNvSpPr/>
          <p:nvPr/>
        </p:nvSpPr>
        <p:spPr>
          <a:xfrm flipH="true" flipV="false" rot="9259338">
            <a:off x="13682113" y="6245619"/>
            <a:ext cx="3477159" cy="4586181"/>
          </a:xfrm>
          <a:custGeom>
            <a:avLst/>
            <a:gdLst/>
            <a:ahLst/>
            <a:cxnLst/>
            <a:rect r="r" b="b" t="t" l="l"/>
            <a:pathLst>
              <a:path h="4586181" w="3477159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5169228" y="-301732"/>
            <a:ext cx="3533862" cy="3381444"/>
            <a:chOff x="0" y="0"/>
            <a:chExt cx="4711816" cy="4508593"/>
          </a:xfrm>
        </p:grpSpPr>
        <p:sp>
          <p:nvSpPr>
            <p:cNvPr name="Freeform 19" id="19"/>
            <p:cNvSpPr/>
            <p:nvPr/>
          </p:nvSpPr>
          <p:spPr>
            <a:xfrm flipH="false" flipV="false" rot="5002884">
              <a:off x="148194" y="62100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r="r" b="b" t="t" l="l"/>
              <a:pathLst>
                <a:path h="1982343" w="1890659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-5130068">
            <a:off x="-1522480" y="6898471"/>
            <a:ext cx="4504411" cy="4584642"/>
          </a:xfrm>
          <a:custGeom>
            <a:avLst/>
            <a:gdLst/>
            <a:ahLst/>
            <a:cxnLst/>
            <a:rect r="r" b="b" t="t" l="l"/>
            <a:pathLst>
              <a:path h="4584642" w="4504411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3191645" y="3271309"/>
            <a:ext cx="11904711" cy="24474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27"/>
              </a:lnSpc>
            </a:pPr>
            <a:r>
              <a:rPr lang="en-US" sz="13519">
                <a:solidFill>
                  <a:srgbClr val="000000"/>
                </a:solidFill>
                <a:latin typeface="Scripter"/>
                <a:ea typeface="Scripter"/>
                <a:cs typeface="Scripter"/>
                <a:sym typeface="Scripter"/>
              </a:rPr>
              <a:t>留学邦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191645" y="5614463"/>
            <a:ext cx="11904711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tutopia</a:t>
            </a:r>
          </a:p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演讲人：胡欣涛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1982024" y="3689070"/>
            <a:ext cx="2720983" cy="3898454"/>
          </a:xfrm>
          <a:custGeom>
            <a:avLst/>
            <a:gdLst/>
            <a:ahLst/>
            <a:cxnLst/>
            <a:rect r="r" b="b" t="t" l="l"/>
            <a:pathLst>
              <a:path h="3898454" w="2720983">
                <a:moveTo>
                  <a:pt x="0" y="0"/>
                </a:moveTo>
                <a:lnTo>
                  <a:pt x="2720983" y="0"/>
                </a:lnTo>
                <a:lnTo>
                  <a:pt x="2720983" y="3898454"/>
                </a:lnTo>
                <a:lnTo>
                  <a:pt x="0" y="38984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967510" y="2814057"/>
            <a:ext cx="12480079" cy="8557803"/>
            <a:chOff x="0" y="0"/>
            <a:chExt cx="16640105" cy="11410404"/>
          </a:xfrm>
        </p:grpSpPr>
        <p:grpSp>
          <p:nvGrpSpPr>
            <p:cNvPr name="Group 8" id="8"/>
            <p:cNvGrpSpPr/>
            <p:nvPr/>
          </p:nvGrpSpPr>
          <p:grpSpPr>
            <a:xfrm rot="-208414">
              <a:off x="229775" y="457575"/>
              <a:ext cx="15348558" cy="8050234"/>
              <a:chOff x="0" y="0"/>
              <a:chExt cx="3077638" cy="161420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191834">
              <a:off x="429950" y="657750"/>
              <a:ext cx="15348558" cy="8050234"/>
              <a:chOff x="0" y="0"/>
              <a:chExt cx="3077638" cy="161420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-66823">
              <a:off x="429950" y="657750"/>
              <a:ext cx="15348558" cy="8050234"/>
              <a:chOff x="0" y="0"/>
              <a:chExt cx="3077638" cy="1614204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429950" y="657750"/>
              <a:ext cx="15348558" cy="8050234"/>
              <a:chOff x="0" y="0"/>
              <a:chExt cx="3077638" cy="1614204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3077638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3077638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20" id="20"/>
            <p:cNvSpPr/>
            <p:nvPr/>
          </p:nvSpPr>
          <p:spPr>
            <a:xfrm flipH="true" flipV="false" rot="8248605">
              <a:off x="12142427" y="6333612"/>
              <a:ext cx="3422287" cy="4513808"/>
            </a:xfrm>
            <a:custGeom>
              <a:avLst/>
              <a:gdLst/>
              <a:ahLst/>
              <a:cxnLst/>
              <a:rect r="r" b="b" t="t" l="l"/>
              <a:pathLst>
                <a:path h="4513808" w="3422287">
                  <a:moveTo>
                    <a:pt x="3422286" y="0"/>
                  </a:moveTo>
                  <a:lnTo>
                    <a:pt x="0" y="0"/>
                  </a:lnTo>
                  <a:lnTo>
                    <a:pt x="0" y="4513807"/>
                  </a:lnTo>
                  <a:lnTo>
                    <a:pt x="3422286" y="4513807"/>
                  </a:lnTo>
                  <a:lnTo>
                    <a:pt x="3422286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867661" y="1734717"/>
              <a:ext cx="14255735" cy="9908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207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7591625" y="3600253"/>
            <a:ext cx="9231850" cy="5065682"/>
          </a:xfrm>
          <a:custGeom>
            <a:avLst/>
            <a:gdLst/>
            <a:ahLst/>
            <a:cxnLst/>
            <a:rect r="r" b="b" t="t" l="l"/>
            <a:pathLst>
              <a:path h="5065682" w="9231850">
                <a:moveTo>
                  <a:pt x="0" y="0"/>
                </a:moveTo>
                <a:lnTo>
                  <a:pt x="9231850" y="0"/>
                </a:lnTo>
                <a:lnTo>
                  <a:pt x="9231850" y="5065682"/>
                </a:lnTo>
                <a:lnTo>
                  <a:pt x="0" y="50656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who?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8700" y="5029200"/>
            <a:ext cx="4905573" cy="1103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每个人可以是学生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也可以是老师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736599">
            <a:off x="15624466" y="7201315"/>
            <a:ext cx="4041976" cy="4113970"/>
          </a:xfrm>
          <a:custGeom>
            <a:avLst/>
            <a:gdLst/>
            <a:ahLst/>
            <a:cxnLst/>
            <a:rect r="r" b="b" t="t" l="l"/>
            <a:pathLst>
              <a:path h="4113970" w="4041976">
                <a:moveTo>
                  <a:pt x="4041976" y="0"/>
                </a:moveTo>
                <a:lnTo>
                  <a:pt x="0" y="0"/>
                </a:lnTo>
                <a:lnTo>
                  <a:pt x="0" y="4113970"/>
                </a:lnTo>
                <a:lnTo>
                  <a:pt x="4041976" y="4113970"/>
                </a:lnTo>
                <a:lnTo>
                  <a:pt x="40419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94568" y="3086100"/>
            <a:ext cx="5788082" cy="4114800"/>
          </a:xfrm>
          <a:custGeom>
            <a:avLst/>
            <a:gdLst/>
            <a:ahLst/>
            <a:cxnLst/>
            <a:rect r="r" b="b" t="t" l="l"/>
            <a:pathLst>
              <a:path h="4114800" w="5788082">
                <a:moveTo>
                  <a:pt x="0" y="0"/>
                </a:moveTo>
                <a:lnTo>
                  <a:pt x="5788082" y="0"/>
                </a:lnTo>
                <a:lnTo>
                  <a:pt x="57880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how much?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76956" y="4943475"/>
            <a:ext cx="6556180" cy="2730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7000"/>
              </a:lnSpc>
              <a:buAutoNum type="arabicPeriod" startAt="1"/>
            </a:pPr>
            <a:r>
              <a:rPr lang="en-US" sz="50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开发成本</a:t>
            </a:r>
          </a:p>
          <a:p>
            <a:pPr algn="l" marL="1079501" indent="-539750" lvl="1">
              <a:lnSpc>
                <a:spcPts val="7000"/>
              </a:lnSpc>
              <a:buAutoNum type="arabicPeriod" startAt="1"/>
            </a:pPr>
            <a:r>
              <a:rPr lang="en-US" sz="50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聘雇成本</a:t>
            </a:r>
          </a:p>
          <a:p>
            <a:pPr algn="l" marL="1079501" indent="-539750" lvl="1">
              <a:lnSpc>
                <a:spcPts val="7000"/>
              </a:lnSpc>
              <a:buAutoNum type="arabicPeriod" startAt="1"/>
            </a:pPr>
            <a:r>
              <a:rPr lang="en-US" sz="50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推广成本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088435" y="2605146"/>
            <a:ext cx="10278370" cy="7097532"/>
            <a:chOff x="0" y="0"/>
            <a:chExt cx="13704494" cy="9463376"/>
          </a:xfrm>
        </p:grpSpPr>
        <p:grpSp>
          <p:nvGrpSpPr>
            <p:cNvPr name="Group 7" id="7"/>
            <p:cNvGrpSpPr/>
            <p:nvPr/>
          </p:nvGrpSpPr>
          <p:grpSpPr>
            <a:xfrm rot="-208414">
              <a:off x="245702" y="387714"/>
              <a:ext cx="13056302" cy="8506450"/>
              <a:chOff x="0" y="0"/>
              <a:chExt cx="2477595" cy="161420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477595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2477595">
                    <a:moveTo>
                      <a:pt x="0" y="0"/>
                    </a:moveTo>
                    <a:lnTo>
                      <a:pt x="2477595" y="0"/>
                    </a:lnTo>
                    <a:lnTo>
                      <a:pt x="2477595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2477595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191834">
              <a:off x="413364" y="599233"/>
              <a:ext cx="13064080" cy="8506450"/>
              <a:chOff x="0" y="0"/>
              <a:chExt cx="2479071" cy="161420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479071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2479071">
                    <a:moveTo>
                      <a:pt x="0" y="0"/>
                    </a:moveTo>
                    <a:lnTo>
                      <a:pt x="2479071" y="0"/>
                    </a:lnTo>
                    <a:lnTo>
                      <a:pt x="2479071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2479071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-66823">
              <a:off x="384095" y="599233"/>
              <a:ext cx="13122618" cy="8506450"/>
              <a:chOff x="0" y="0"/>
              <a:chExt cx="2490180" cy="161420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490180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2490180">
                    <a:moveTo>
                      <a:pt x="0" y="0"/>
                    </a:moveTo>
                    <a:lnTo>
                      <a:pt x="2490180" y="0"/>
                    </a:lnTo>
                    <a:lnTo>
                      <a:pt x="2490180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2490180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68471" y="599233"/>
              <a:ext cx="13153866" cy="8506450"/>
              <a:chOff x="0" y="0"/>
              <a:chExt cx="2496109" cy="161420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496109" cy="1614204"/>
              </a:xfrm>
              <a:custGeom>
                <a:avLst/>
                <a:gdLst/>
                <a:ahLst/>
                <a:cxnLst/>
                <a:rect r="r" b="b" t="t" l="l"/>
                <a:pathLst>
                  <a:path h="1614204" w="2496109">
                    <a:moveTo>
                      <a:pt x="0" y="0"/>
                    </a:moveTo>
                    <a:lnTo>
                      <a:pt x="2496109" y="0"/>
                    </a:lnTo>
                    <a:lnTo>
                      <a:pt x="2496109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2496109" cy="16427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Freeform 19" id="19"/>
          <p:cNvSpPr/>
          <p:nvPr/>
        </p:nvSpPr>
        <p:spPr>
          <a:xfrm flipH="false" flipV="false" rot="0">
            <a:off x="7378888" y="3318842"/>
            <a:ext cx="8192356" cy="5939458"/>
          </a:xfrm>
          <a:custGeom>
            <a:avLst/>
            <a:gdLst/>
            <a:ahLst/>
            <a:cxnLst/>
            <a:rect r="r" b="b" t="t" l="l"/>
            <a:pathLst>
              <a:path h="5939458" w="8192356">
                <a:moveTo>
                  <a:pt x="0" y="0"/>
                </a:moveTo>
                <a:lnTo>
                  <a:pt x="8192356" y="0"/>
                </a:lnTo>
                <a:lnTo>
                  <a:pt x="8192356" y="5939458"/>
                </a:lnTo>
                <a:lnTo>
                  <a:pt x="0" y="59394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true" flipV="false" rot="8248605">
            <a:off x="15217374" y="8107165"/>
            <a:ext cx="1745539" cy="2302269"/>
          </a:xfrm>
          <a:custGeom>
            <a:avLst/>
            <a:gdLst/>
            <a:ahLst/>
            <a:cxnLst/>
            <a:rect r="r" b="b" t="t" l="l"/>
            <a:pathLst>
              <a:path h="2302269" w="1745539">
                <a:moveTo>
                  <a:pt x="1745539" y="0"/>
                </a:moveTo>
                <a:lnTo>
                  <a:pt x="0" y="0"/>
                </a:lnTo>
                <a:lnTo>
                  <a:pt x="0" y="2302270"/>
                </a:lnTo>
                <a:lnTo>
                  <a:pt x="1745539" y="2302270"/>
                </a:lnTo>
                <a:lnTo>
                  <a:pt x="17455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28700" y="752475"/>
            <a:ext cx="16230600" cy="164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how much?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5400000">
            <a:off x="2120995" y="3474177"/>
            <a:ext cx="2720983" cy="3898454"/>
          </a:xfrm>
          <a:custGeom>
            <a:avLst/>
            <a:gdLst/>
            <a:ahLst/>
            <a:cxnLst/>
            <a:rect r="r" b="b" t="t" l="l"/>
            <a:pathLst>
              <a:path h="3898454" w="2720983">
                <a:moveTo>
                  <a:pt x="0" y="0"/>
                </a:moveTo>
                <a:lnTo>
                  <a:pt x="2720983" y="0"/>
                </a:lnTo>
                <a:lnTo>
                  <a:pt x="2720983" y="3898454"/>
                </a:lnTo>
                <a:lnTo>
                  <a:pt x="0" y="3898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222926" y="5020785"/>
            <a:ext cx="4517120" cy="671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66"/>
              </a:lnSpc>
            </a:pPr>
            <a:r>
              <a:rPr lang="en-US" sz="354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种子轮融资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736599">
            <a:off x="16576367" y="7648145"/>
            <a:ext cx="3423267" cy="3484241"/>
          </a:xfrm>
          <a:custGeom>
            <a:avLst/>
            <a:gdLst/>
            <a:ahLst/>
            <a:cxnLst/>
            <a:rect r="r" b="b" t="t" l="l"/>
            <a:pathLst>
              <a:path h="3484241" w="3423267">
                <a:moveTo>
                  <a:pt x="3423266" y="0"/>
                </a:moveTo>
                <a:lnTo>
                  <a:pt x="0" y="0"/>
                </a:lnTo>
                <a:lnTo>
                  <a:pt x="0" y="3484241"/>
                </a:lnTo>
                <a:lnTo>
                  <a:pt x="3423266" y="3484241"/>
                </a:lnTo>
                <a:lnTo>
                  <a:pt x="34232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892898" y="6454423"/>
            <a:ext cx="2430125" cy="1754108"/>
          </a:xfrm>
          <a:custGeom>
            <a:avLst/>
            <a:gdLst/>
            <a:ahLst/>
            <a:cxnLst/>
            <a:rect r="r" b="b" t="t" l="l"/>
            <a:pathLst>
              <a:path h="1754108" w="2430125">
                <a:moveTo>
                  <a:pt x="0" y="0"/>
                </a:moveTo>
                <a:lnTo>
                  <a:pt x="2430125" y="0"/>
                </a:lnTo>
                <a:lnTo>
                  <a:pt x="2430125" y="1754108"/>
                </a:lnTo>
                <a:lnTo>
                  <a:pt x="0" y="1754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28587" y="6000379"/>
            <a:ext cx="2430125" cy="1754108"/>
          </a:xfrm>
          <a:custGeom>
            <a:avLst/>
            <a:gdLst/>
            <a:ahLst/>
            <a:cxnLst/>
            <a:rect r="r" b="b" t="t" l="l"/>
            <a:pathLst>
              <a:path h="1754108" w="2430125">
                <a:moveTo>
                  <a:pt x="0" y="0"/>
                </a:moveTo>
                <a:lnTo>
                  <a:pt x="2430125" y="0"/>
                </a:lnTo>
                <a:lnTo>
                  <a:pt x="2430125" y="1754108"/>
                </a:lnTo>
                <a:lnTo>
                  <a:pt x="0" y="1754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319633" y="3958501"/>
            <a:ext cx="3576656" cy="3062918"/>
          </a:xfrm>
          <a:custGeom>
            <a:avLst/>
            <a:gdLst/>
            <a:ahLst/>
            <a:cxnLst/>
            <a:rect r="r" b="b" t="t" l="l"/>
            <a:pathLst>
              <a:path h="3062918" w="3576656">
                <a:moveTo>
                  <a:pt x="3576656" y="0"/>
                </a:moveTo>
                <a:lnTo>
                  <a:pt x="0" y="0"/>
                </a:lnTo>
                <a:lnTo>
                  <a:pt x="0" y="3062918"/>
                </a:lnTo>
                <a:lnTo>
                  <a:pt x="3576656" y="3062918"/>
                </a:lnTo>
                <a:lnTo>
                  <a:pt x="35766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4497" y="2858572"/>
            <a:ext cx="5511941" cy="3141806"/>
          </a:xfrm>
          <a:custGeom>
            <a:avLst/>
            <a:gdLst/>
            <a:ahLst/>
            <a:cxnLst/>
            <a:rect r="r" b="b" t="t" l="l"/>
            <a:pathLst>
              <a:path h="3141806" w="5511941">
                <a:moveTo>
                  <a:pt x="0" y="0"/>
                </a:moveTo>
                <a:lnTo>
                  <a:pt x="5511941" y="0"/>
                </a:lnTo>
                <a:lnTo>
                  <a:pt x="5511941" y="3141807"/>
                </a:lnTo>
                <a:lnTo>
                  <a:pt x="0" y="31418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121182" y="4204678"/>
            <a:ext cx="6926457" cy="3549809"/>
          </a:xfrm>
          <a:custGeom>
            <a:avLst/>
            <a:gdLst/>
            <a:ahLst/>
            <a:cxnLst/>
            <a:rect r="r" b="b" t="t" l="l"/>
            <a:pathLst>
              <a:path h="3549809" w="6926457">
                <a:moveTo>
                  <a:pt x="0" y="0"/>
                </a:moveTo>
                <a:lnTo>
                  <a:pt x="6926456" y="0"/>
                </a:lnTo>
                <a:lnTo>
                  <a:pt x="6926456" y="3549809"/>
                </a:lnTo>
                <a:lnTo>
                  <a:pt x="0" y="3549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11629" y="6371854"/>
            <a:ext cx="5754810" cy="3445692"/>
          </a:xfrm>
          <a:custGeom>
            <a:avLst/>
            <a:gdLst/>
            <a:ahLst/>
            <a:cxnLst/>
            <a:rect r="r" b="b" t="t" l="l"/>
            <a:pathLst>
              <a:path h="3445692" w="5754810">
                <a:moveTo>
                  <a:pt x="0" y="0"/>
                </a:moveTo>
                <a:lnTo>
                  <a:pt x="5754809" y="0"/>
                </a:lnTo>
                <a:lnTo>
                  <a:pt x="5754809" y="3445692"/>
                </a:lnTo>
                <a:lnTo>
                  <a:pt x="0" y="34456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reference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5736599">
            <a:off x="16576367" y="7648145"/>
            <a:ext cx="3423267" cy="3484241"/>
          </a:xfrm>
          <a:custGeom>
            <a:avLst/>
            <a:gdLst/>
            <a:ahLst/>
            <a:cxnLst/>
            <a:rect r="r" b="b" t="t" l="l"/>
            <a:pathLst>
              <a:path h="3484241" w="3423267">
                <a:moveTo>
                  <a:pt x="3423266" y="0"/>
                </a:moveTo>
                <a:lnTo>
                  <a:pt x="0" y="0"/>
                </a:lnTo>
                <a:lnTo>
                  <a:pt x="0" y="3484241"/>
                </a:lnTo>
                <a:lnTo>
                  <a:pt x="3423266" y="3484241"/>
                </a:lnTo>
                <a:lnTo>
                  <a:pt x="34232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8162" y="3819646"/>
            <a:ext cx="6264427" cy="4309925"/>
          </a:xfrm>
          <a:custGeom>
            <a:avLst/>
            <a:gdLst/>
            <a:ahLst/>
            <a:cxnLst/>
            <a:rect r="r" b="b" t="t" l="l"/>
            <a:pathLst>
              <a:path h="4309925" w="6264427">
                <a:moveTo>
                  <a:pt x="0" y="0"/>
                </a:moveTo>
                <a:lnTo>
                  <a:pt x="6264426" y="0"/>
                </a:lnTo>
                <a:lnTo>
                  <a:pt x="6264426" y="4309926"/>
                </a:lnTo>
                <a:lnTo>
                  <a:pt x="0" y="43099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752475"/>
            <a:ext cx="16230600" cy="164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reference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892898" y="6454423"/>
            <a:ext cx="2430125" cy="1754108"/>
          </a:xfrm>
          <a:custGeom>
            <a:avLst/>
            <a:gdLst/>
            <a:ahLst/>
            <a:cxnLst/>
            <a:rect r="r" b="b" t="t" l="l"/>
            <a:pathLst>
              <a:path h="1754108" w="2430125">
                <a:moveTo>
                  <a:pt x="0" y="0"/>
                </a:moveTo>
                <a:lnTo>
                  <a:pt x="2430125" y="0"/>
                </a:lnTo>
                <a:lnTo>
                  <a:pt x="2430125" y="1754108"/>
                </a:lnTo>
                <a:lnTo>
                  <a:pt x="0" y="175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928587" y="6000379"/>
            <a:ext cx="2430125" cy="1754108"/>
          </a:xfrm>
          <a:custGeom>
            <a:avLst/>
            <a:gdLst/>
            <a:ahLst/>
            <a:cxnLst/>
            <a:rect r="r" b="b" t="t" l="l"/>
            <a:pathLst>
              <a:path h="1754108" w="2430125">
                <a:moveTo>
                  <a:pt x="0" y="0"/>
                </a:moveTo>
                <a:lnTo>
                  <a:pt x="2430125" y="0"/>
                </a:lnTo>
                <a:lnTo>
                  <a:pt x="2430125" y="1754108"/>
                </a:lnTo>
                <a:lnTo>
                  <a:pt x="0" y="175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995472" y="2733345"/>
            <a:ext cx="6635306" cy="6656920"/>
          </a:xfrm>
          <a:custGeom>
            <a:avLst/>
            <a:gdLst/>
            <a:ahLst/>
            <a:cxnLst/>
            <a:rect r="r" b="b" t="t" l="l"/>
            <a:pathLst>
              <a:path h="6656920" w="6635306">
                <a:moveTo>
                  <a:pt x="0" y="0"/>
                </a:moveTo>
                <a:lnTo>
                  <a:pt x="6635306" y="0"/>
                </a:lnTo>
                <a:lnTo>
                  <a:pt x="6635306" y="6656920"/>
                </a:lnTo>
                <a:lnTo>
                  <a:pt x="0" y="6656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4319633" y="3958501"/>
            <a:ext cx="3576656" cy="3062918"/>
          </a:xfrm>
          <a:custGeom>
            <a:avLst/>
            <a:gdLst/>
            <a:ahLst/>
            <a:cxnLst/>
            <a:rect r="r" b="b" t="t" l="l"/>
            <a:pathLst>
              <a:path h="3062918" w="3576656">
                <a:moveTo>
                  <a:pt x="3576656" y="0"/>
                </a:moveTo>
                <a:lnTo>
                  <a:pt x="0" y="0"/>
                </a:lnTo>
                <a:lnTo>
                  <a:pt x="0" y="3062918"/>
                </a:lnTo>
                <a:lnTo>
                  <a:pt x="3576656" y="3062918"/>
                </a:lnTo>
                <a:lnTo>
                  <a:pt x="35766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5400000">
            <a:off x="2434048" y="1223634"/>
            <a:ext cx="7451167" cy="10675566"/>
          </a:xfrm>
          <a:custGeom>
            <a:avLst/>
            <a:gdLst/>
            <a:ahLst/>
            <a:cxnLst/>
            <a:rect r="r" b="b" t="t" l="l"/>
            <a:pathLst>
              <a:path h="10675566" w="7451167">
                <a:moveTo>
                  <a:pt x="0" y="0"/>
                </a:moveTo>
                <a:lnTo>
                  <a:pt x="7451167" y="0"/>
                </a:lnTo>
                <a:lnTo>
                  <a:pt x="7451167" y="10675565"/>
                </a:lnTo>
                <a:lnTo>
                  <a:pt x="0" y="106755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733425"/>
            <a:ext cx="16230600" cy="1812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what?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067946" y="3147916"/>
            <a:ext cx="4560484" cy="4369470"/>
            <a:chOff x="0" y="0"/>
            <a:chExt cx="6080645" cy="58259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739369" cy="5825960"/>
            </a:xfrm>
            <a:custGeom>
              <a:avLst/>
              <a:gdLst/>
              <a:ahLst/>
              <a:cxnLst/>
              <a:rect r="r" b="b" t="t" l="l"/>
              <a:pathLst>
                <a:path h="5825960" w="5739369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41276" y="0"/>
              <a:ext cx="5739369" cy="5825960"/>
            </a:xfrm>
            <a:custGeom>
              <a:avLst/>
              <a:gdLst/>
              <a:ahLst/>
              <a:cxnLst/>
              <a:rect r="r" b="b" t="t" l="l"/>
              <a:pathLst>
                <a:path h="5825960" w="5739369">
                  <a:moveTo>
                    <a:pt x="0" y="0"/>
                  </a:moveTo>
                  <a:lnTo>
                    <a:pt x="5739369" y="0"/>
                  </a:lnTo>
                  <a:lnTo>
                    <a:pt x="5739369" y="5825960"/>
                  </a:lnTo>
                  <a:lnTo>
                    <a:pt x="0" y="5825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074349" y="3052666"/>
            <a:ext cx="8488814" cy="7507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8"/>
              </a:lnSpc>
              <a:spcBef>
                <a:spcPct val="0"/>
              </a:spcBef>
            </a:pPr>
            <a:r>
              <a:rPr lang="en-US" sz="2362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电商的商业模式可以说是当今互联网最成功的商业模式之一，但想要在原赛道上超越淘宝、京东这些大品牌现在已经难如登天了，只有少数平台如拼多多能够通过新颖的市场模式做到。我们团队，作为留学生兼留学机构的老师，却看到一个新的商机，通过电商模式出售课程、课件、留学申请服务。</a:t>
            </a:r>
          </a:p>
          <a:p>
            <a:pPr algn="l">
              <a:lnSpc>
                <a:spcPts val="3308"/>
              </a:lnSpc>
              <a:spcBef>
                <a:spcPct val="0"/>
              </a:spcBef>
            </a:pPr>
          </a:p>
          <a:p>
            <a:pPr algn="l">
              <a:lnSpc>
                <a:spcPts val="3308"/>
              </a:lnSpc>
              <a:spcBef>
                <a:spcPct val="0"/>
              </a:spcBef>
            </a:pPr>
            <a:r>
              <a:rPr lang="en-US" sz="2362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现在市场上大多数留学服务要么是机构，要么是私人。机构收费极高，而私人又缺乏安全性且没有比价平台。整个留学市场十分广阔，有200亿的利润空间。我们想要打造一个自动化的C2X电商平台，每个人都可以在平台上发课、出售自己以前的课件，而学生通过大数据集成的AI提供流水化服务，只需提出问题就可以找到最合适的课程或服务。</a:t>
            </a:r>
          </a:p>
          <a:p>
            <a:pPr algn="l">
              <a:lnSpc>
                <a:spcPts val="3308"/>
              </a:lnSpc>
              <a:spcBef>
                <a:spcPct val="0"/>
              </a:spcBef>
            </a:pPr>
          </a:p>
          <a:p>
            <a:pPr algn="l">
              <a:lnSpc>
                <a:spcPts val="3308"/>
              </a:lnSpc>
              <a:spcBef>
                <a:spcPct val="0"/>
              </a:spcBef>
            </a:pPr>
            <a:r>
              <a:rPr lang="en-US" sz="2362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这片市场仍没有任何人探索，并且我们相信阿里巴巴、拼多多等平台已经证明了电商模式的可行性和先进性，将电商模式+大数据+AI结合起来，我们相信我们能够打造出教育界的“阿里巴巴“。</a:t>
            </a:r>
          </a:p>
          <a:p>
            <a:pPr algn="l">
              <a:lnSpc>
                <a:spcPts val="2748"/>
              </a:lnSpc>
              <a:spcBef>
                <a:spcPct val="0"/>
              </a:spcBef>
            </a:pPr>
            <a:r>
              <a:rPr lang="en-US" sz="1962">
                <a:solidFill>
                  <a:srgbClr val="000000"/>
                </a:solidFill>
                <a:latin typeface="Daydream"/>
                <a:ea typeface="Daydream"/>
                <a:cs typeface="Daydream"/>
                <a:sym typeface="Daydream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3338363" y="3857780"/>
            <a:ext cx="3920937" cy="4647386"/>
            <a:chOff x="0" y="0"/>
            <a:chExt cx="5227917" cy="619651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61725" y="211999"/>
              <a:ext cx="5066192" cy="5984516"/>
            </a:xfrm>
            <a:custGeom>
              <a:avLst/>
              <a:gdLst/>
              <a:ahLst/>
              <a:cxnLst/>
              <a:rect r="r" b="b" t="t" l="l"/>
              <a:pathLst>
                <a:path h="5984516" w="5066192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42546" y="3317754"/>
            <a:ext cx="6186479" cy="5906689"/>
          </a:xfrm>
          <a:custGeom>
            <a:avLst/>
            <a:gdLst/>
            <a:ahLst/>
            <a:cxnLst/>
            <a:rect r="r" b="b" t="t" l="l"/>
            <a:pathLst>
              <a:path h="5906689" w="6186479">
                <a:moveTo>
                  <a:pt x="0" y="0"/>
                </a:moveTo>
                <a:lnTo>
                  <a:pt x="6186480" y="0"/>
                </a:lnTo>
                <a:lnTo>
                  <a:pt x="6186480" y="5906689"/>
                </a:lnTo>
                <a:lnTo>
                  <a:pt x="0" y="590668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260495" y="3385616"/>
            <a:ext cx="7877474" cy="5591715"/>
          </a:xfrm>
          <a:custGeom>
            <a:avLst/>
            <a:gdLst/>
            <a:ahLst/>
            <a:cxnLst/>
            <a:rect r="r" b="b" t="t" l="l"/>
            <a:pathLst>
              <a:path h="5591715" w="7877474">
                <a:moveTo>
                  <a:pt x="0" y="0"/>
                </a:moveTo>
                <a:lnTo>
                  <a:pt x="7877473" y="0"/>
                </a:lnTo>
                <a:lnTo>
                  <a:pt x="7877473" y="5591715"/>
                </a:lnTo>
                <a:lnTo>
                  <a:pt x="0" y="55917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733425"/>
            <a:ext cx="16230600" cy="1812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why?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42546" y="813064"/>
            <a:ext cx="17035072" cy="1800486"/>
            <a:chOff x="0" y="0"/>
            <a:chExt cx="4486603" cy="4742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486603" cy="474202"/>
            </a:xfrm>
            <a:custGeom>
              <a:avLst/>
              <a:gdLst/>
              <a:ahLst/>
              <a:cxnLst/>
              <a:rect r="r" b="b" t="t" l="l"/>
              <a:pathLst>
                <a:path h="474202" w="4486603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10800000">
            <a:off x="14655410" y="7149579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424384" y="3028466"/>
            <a:ext cx="4177065" cy="3706196"/>
          </a:xfrm>
          <a:custGeom>
            <a:avLst/>
            <a:gdLst/>
            <a:ahLst/>
            <a:cxnLst/>
            <a:rect r="r" b="b" t="t" l="l"/>
            <a:pathLst>
              <a:path h="3706196" w="4177065">
                <a:moveTo>
                  <a:pt x="0" y="0"/>
                </a:moveTo>
                <a:lnTo>
                  <a:pt x="4177065" y="0"/>
                </a:lnTo>
                <a:lnTo>
                  <a:pt x="4177065" y="3706196"/>
                </a:lnTo>
                <a:lnTo>
                  <a:pt x="0" y="37061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11429" y="3522837"/>
            <a:ext cx="13795400" cy="5431939"/>
          </a:xfrm>
          <a:custGeom>
            <a:avLst/>
            <a:gdLst/>
            <a:ahLst/>
            <a:cxnLst/>
            <a:rect r="r" b="b" t="t" l="l"/>
            <a:pathLst>
              <a:path h="5431939" w="13795400">
                <a:moveTo>
                  <a:pt x="0" y="0"/>
                </a:moveTo>
                <a:lnTo>
                  <a:pt x="13795400" y="0"/>
                </a:lnTo>
                <a:lnTo>
                  <a:pt x="13795400" y="5431939"/>
                </a:lnTo>
                <a:lnTo>
                  <a:pt x="0" y="543193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733425"/>
            <a:ext cx="16230600" cy="1812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Why?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814255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708613" y="4861436"/>
            <a:ext cx="4870773" cy="4777404"/>
          </a:xfrm>
          <a:custGeom>
            <a:avLst/>
            <a:gdLst/>
            <a:ahLst/>
            <a:cxnLst/>
            <a:rect r="r" b="b" t="t" l="l"/>
            <a:pathLst>
              <a:path h="4777404" w="4870773">
                <a:moveTo>
                  <a:pt x="0" y="0"/>
                </a:moveTo>
                <a:lnTo>
                  <a:pt x="4870774" y="0"/>
                </a:lnTo>
                <a:lnTo>
                  <a:pt x="4870774" y="4777404"/>
                </a:lnTo>
                <a:lnTo>
                  <a:pt x="0" y="4777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708613" y="3210402"/>
            <a:ext cx="4990364" cy="986983"/>
          </a:xfrm>
          <a:custGeom>
            <a:avLst/>
            <a:gdLst/>
            <a:ahLst/>
            <a:cxnLst/>
            <a:rect r="r" b="b" t="t" l="l"/>
            <a:pathLst>
              <a:path h="986983" w="4990364">
                <a:moveTo>
                  <a:pt x="0" y="0"/>
                </a:moveTo>
                <a:lnTo>
                  <a:pt x="4990364" y="0"/>
                </a:lnTo>
                <a:lnTo>
                  <a:pt x="4990364" y="986983"/>
                </a:lnTo>
                <a:lnTo>
                  <a:pt x="0" y="9869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82235" y="3290402"/>
            <a:ext cx="4177065" cy="3706196"/>
          </a:xfrm>
          <a:custGeom>
            <a:avLst/>
            <a:gdLst/>
            <a:ahLst/>
            <a:cxnLst/>
            <a:rect r="r" b="b" t="t" l="l"/>
            <a:pathLst>
              <a:path h="3706196" w="4177065">
                <a:moveTo>
                  <a:pt x="0" y="0"/>
                </a:moveTo>
                <a:lnTo>
                  <a:pt x="4177065" y="0"/>
                </a:lnTo>
                <a:lnTo>
                  <a:pt x="4177065" y="3706196"/>
                </a:lnTo>
                <a:lnTo>
                  <a:pt x="0" y="37061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4655410" y="7250138"/>
            <a:ext cx="3946039" cy="4016325"/>
          </a:xfrm>
          <a:custGeom>
            <a:avLst/>
            <a:gdLst/>
            <a:ahLst/>
            <a:cxnLst/>
            <a:rect r="r" b="b" t="t" l="l"/>
            <a:pathLst>
              <a:path h="4016325" w="3946039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6894" y="2842186"/>
            <a:ext cx="4380788" cy="7031892"/>
          </a:xfrm>
          <a:custGeom>
            <a:avLst/>
            <a:gdLst/>
            <a:ahLst/>
            <a:cxnLst/>
            <a:rect r="r" b="b" t="t" l="l"/>
            <a:pathLst>
              <a:path h="7031892" w="4380788">
                <a:moveTo>
                  <a:pt x="0" y="0"/>
                </a:moveTo>
                <a:lnTo>
                  <a:pt x="4380788" y="0"/>
                </a:lnTo>
                <a:lnTo>
                  <a:pt x="4380788" y="7031892"/>
                </a:lnTo>
                <a:lnTo>
                  <a:pt x="0" y="70318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32676" y="733425"/>
            <a:ext cx="16230600" cy="181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why?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2245436">
            <a:off x="18558" y="9417593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871076">
            <a:off x="-250277" y="8177639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991959">
            <a:off x="953233" y="9055351"/>
            <a:ext cx="985742" cy="1033543"/>
          </a:xfrm>
          <a:custGeom>
            <a:avLst/>
            <a:gdLst/>
            <a:ahLst/>
            <a:cxnLst/>
            <a:rect r="r" b="b" t="t" l="l"/>
            <a:pathLst>
              <a:path h="1033543" w="985742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how?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2552583" y="1607943"/>
            <a:ext cx="6113492" cy="8759029"/>
          </a:xfrm>
          <a:custGeom>
            <a:avLst/>
            <a:gdLst/>
            <a:ahLst/>
            <a:cxnLst/>
            <a:rect r="r" b="b" t="t" l="l"/>
            <a:pathLst>
              <a:path h="8759029" w="6113492">
                <a:moveTo>
                  <a:pt x="0" y="0"/>
                </a:moveTo>
                <a:lnTo>
                  <a:pt x="6113492" y="0"/>
                </a:lnTo>
                <a:lnTo>
                  <a:pt x="6113492" y="8759029"/>
                </a:lnTo>
                <a:lnTo>
                  <a:pt x="0" y="87590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60326" y="3252345"/>
            <a:ext cx="7107068" cy="485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拼多多模式 -&gt; 拼课</a:t>
            </a:r>
          </a:p>
          <a:p>
            <a:pPr algn="l">
              <a:lnSpc>
                <a:spcPts val="6299"/>
              </a:lnSpc>
            </a:pP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咸鱼模式 -&gt; 学生当“老师”</a:t>
            </a:r>
          </a:p>
          <a:p>
            <a:pPr algn="l">
              <a:lnSpc>
                <a:spcPts val="6299"/>
              </a:lnSpc>
            </a:pP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淘宝模式 -&gt; 直营教师&amp;教师入驻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423711" y="3581275"/>
            <a:ext cx="4371340" cy="4371340"/>
            <a:chOff x="0" y="0"/>
            <a:chExt cx="5828453" cy="58284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89889" y="189889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548671" y="8549709"/>
            <a:ext cx="2382434" cy="2508718"/>
            <a:chOff x="0" y="0"/>
            <a:chExt cx="3176579" cy="3344957"/>
          </a:xfrm>
        </p:grpSpPr>
        <p:sp>
          <p:nvSpPr>
            <p:cNvPr name="Freeform 14" id="14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how?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519" t="0" r="-519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548671" y="8549709"/>
            <a:ext cx="2382434" cy="2508718"/>
            <a:chOff x="0" y="0"/>
            <a:chExt cx="3176579" cy="3344957"/>
          </a:xfrm>
        </p:grpSpPr>
        <p:sp>
          <p:nvSpPr>
            <p:cNvPr name="Freeform 9" id="9"/>
            <p:cNvSpPr/>
            <p:nvPr/>
          </p:nvSpPr>
          <p:spPr>
            <a:xfrm flipH="false" flipV="false" rot="5871076">
              <a:off x="115178" y="56095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r="r" b="b" t="t" l="l"/>
              <a:pathLst>
                <a:path h="1378057" w="1314322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930511" y="4327050"/>
            <a:ext cx="6213489" cy="405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71550" indent="-485775" lvl="1">
              <a:lnSpc>
                <a:spcPts val="6299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社区性</a:t>
            </a:r>
          </a:p>
          <a:p>
            <a:pPr algn="l" marL="971550" indent="-485775" lvl="1">
              <a:lnSpc>
                <a:spcPts val="6299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性价比</a:t>
            </a:r>
          </a:p>
          <a:p>
            <a:pPr algn="l" marL="971550" indent="-485775" lvl="1">
              <a:lnSpc>
                <a:spcPts val="6299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便捷性</a:t>
            </a:r>
          </a:p>
          <a:p>
            <a:pPr algn="l" marL="971550" indent="-485775" lvl="1">
              <a:lnSpc>
                <a:spcPts val="6299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安全性</a:t>
            </a:r>
          </a:p>
          <a:p>
            <a:pPr algn="l" marL="971550" indent="-485775" lvl="1">
              <a:lnSpc>
                <a:spcPts val="6299"/>
              </a:lnSpc>
              <a:buAutoNum type="arabicPeriod" startAt="1"/>
            </a:pPr>
            <a:r>
              <a:rPr lang="en-US" sz="450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专业性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1551699" y="4013360"/>
            <a:ext cx="4371340" cy="4371340"/>
            <a:chOff x="0" y="0"/>
            <a:chExt cx="5828453" cy="582845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9889" y="189889"/>
              <a:ext cx="5638564" cy="5638564"/>
            </a:xfrm>
            <a:custGeom>
              <a:avLst/>
              <a:gdLst/>
              <a:ahLst/>
              <a:cxnLst/>
              <a:rect r="r" b="b" t="t" l="l"/>
              <a:pathLst>
                <a:path h="5638564" w="5638564">
                  <a:moveTo>
                    <a:pt x="0" y="0"/>
                  </a:moveTo>
                  <a:lnTo>
                    <a:pt x="5638564" y="0"/>
                  </a:lnTo>
                  <a:lnTo>
                    <a:pt x="5638564" y="5638564"/>
                  </a:lnTo>
                  <a:lnTo>
                    <a:pt x="0" y="5638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520707" y="4847137"/>
            <a:ext cx="2947885" cy="4158997"/>
            <a:chOff x="0" y="0"/>
            <a:chExt cx="3930514" cy="55453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21319" cy="5455564"/>
            </a:xfrm>
            <a:custGeom>
              <a:avLst/>
              <a:gdLst/>
              <a:ahLst/>
              <a:cxnLst/>
              <a:rect r="r" b="b" t="t" l="l"/>
              <a:pathLst>
                <a:path h="5455564" w="3521319">
                  <a:moveTo>
                    <a:pt x="0" y="0"/>
                  </a:moveTo>
                  <a:lnTo>
                    <a:pt x="3521319" y="0"/>
                  </a:lnTo>
                  <a:lnTo>
                    <a:pt x="3521319" y="5455564"/>
                  </a:lnTo>
                  <a:lnTo>
                    <a:pt x="0" y="545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9195" y="89765"/>
              <a:ext cx="3521319" cy="5455564"/>
            </a:xfrm>
            <a:custGeom>
              <a:avLst/>
              <a:gdLst/>
              <a:ahLst/>
              <a:cxnLst/>
              <a:rect r="r" b="b" t="t" l="l"/>
              <a:pathLst>
                <a:path h="5455564" w="3521319">
                  <a:moveTo>
                    <a:pt x="0" y="0"/>
                  </a:moveTo>
                  <a:lnTo>
                    <a:pt x="3521319" y="0"/>
                  </a:lnTo>
                  <a:lnTo>
                    <a:pt x="3521319" y="5455564"/>
                  </a:lnTo>
                  <a:lnTo>
                    <a:pt x="0" y="545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who?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5400000">
            <a:off x="3129634" y="2454517"/>
            <a:ext cx="5565686" cy="7974166"/>
          </a:xfrm>
          <a:custGeom>
            <a:avLst/>
            <a:gdLst/>
            <a:ahLst/>
            <a:cxnLst/>
            <a:rect r="r" b="b" t="t" l="l"/>
            <a:pathLst>
              <a:path h="7974166" w="556568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519" t="0" r="-519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894521" y="4176238"/>
            <a:ext cx="6377644" cy="441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ntic Bold"/>
                <a:ea typeface="Antic Bold"/>
                <a:cs typeface="Antic Bold"/>
                <a:sym typeface="Antic Bold"/>
              </a:rPr>
              <a:t>留学生群体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消费能力较强，市场广泛</a:t>
            </a:r>
          </a:p>
          <a:p>
            <a:pPr algn="l">
              <a:lnSpc>
                <a:spcPts val="5600"/>
              </a:lnSpc>
            </a:pP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Antic"/>
                <a:ea typeface="Antic"/>
                <a:cs typeface="Antic"/>
                <a:sym typeface="Antic"/>
              </a:rPr>
              <a:t>抢占留学市场和留学生群体的流量后可实现若干营收手段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14152312" y="2982583"/>
            <a:ext cx="2881511" cy="2425350"/>
            <a:chOff x="0" y="0"/>
            <a:chExt cx="3842015" cy="323379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42015" cy="3233799"/>
            </a:xfrm>
            <a:custGeom>
              <a:avLst/>
              <a:gdLst/>
              <a:ahLst/>
              <a:cxnLst/>
              <a:rect r="r" b="b" t="t" l="l"/>
              <a:pathLst>
                <a:path h="3233799" w="3842015">
                  <a:moveTo>
                    <a:pt x="0" y="0"/>
                  </a:moveTo>
                  <a:lnTo>
                    <a:pt x="3842015" y="0"/>
                  </a:lnTo>
                  <a:lnTo>
                    <a:pt x="3842015" y="3233799"/>
                  </a:lnTo>
                  <a:lnTo>
                    <a:pt x="0" y="3233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-2052" r="0" b="-2052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0" y="378001"/>
              <a:ext cx="3842015" cy="1769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You are here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42546" y="682061"/>
            <a:ext cx="17002907" cy="1800486"/>
            <a:chOff x="0" y="0"/>
            <a:chExt cx="4478132" cy="4742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132" cy="474202"/>
            </a:xfrm>
            <a:custGeom>
              <a:avLst/>
              <a:gdLst/>
              <a:ahLst/>
              <a:cxnLst/>
              <a:rect r="r" b="b" t="t" l="l"/>
              <a:pathLst>
                <a:path h="474202" w="447813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48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3002614" y="4824798"/>
            <a:ext cx="2947885" cy="4158997"/>
            <a:chOff x="0" y="0"/>
            <a:chExt cx="3930514" cy="55453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21319" cy="5455564"/>
            </a:xfrm>
            <a:custGeom>
              <a:avLst/>
              <a:gdLst/>
              <a:ahLst/>
              <a:cxnLst/>
              <a:rect r="r" b="b" t="t" l="l"/>
              <a:pathLst>
                <a:path h="5455564" w="3521319">
                  <a:moveTo>
                    <a:pt x="0" y="0"/>
                  </a:moveTo>
                  <a:lnTo>
                    <a:pt x="3521319" y="0"/>
                  </a:lnTo>
                  <a:lnTo>
                    <a:pt x="3521319" y="5455564"/>
                  </a:lnTo>
                  <a:lnTo>
                    <a:pt x="0" y="545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409195" y="89765"/>
              <a:ext cx="3521319" cy="5455564"/>
            </a:xfrm>
            <a:custGeom>
              <a:avLst/>
              <a:gdLst/>
              <a:ahLst/>
              <a:cxnLst/>
              <a:rect r="r" b="b" t="t" l="l"/>
              <a:pathLst>
                <a:path h="5455564" w="3521319">
                  <a:moveTo>
                    <a:pt x="0" y="0"/>
                  </a:moveTo>
                  <a:lnTo>
                    <a:pt x="3521319" y="0"/>
                  </a:lnTo>
                  <a:lnTo>
                    <a:pt x="3521319" y="5455564"/>
                  </a:lnTo>
                  <a:lnTo>
                    <a:pt x="0" y="54555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224606" y="2781528"/>
            <a:ext cx="2881511" cy="2425350"/>
            <a:chOff x="0" y="0"/>
            <a:chExt cx="3842015" cy="323379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42015" cy="3233799"/>
            </a:xfrm>
            <a:custGeom>
              <a:avLst/>
              <a:gdLst/>
              <a:ahLst/>
              <a:cxnLst/>
              <a:rect r="r" b="b" t="t" l="l"/>
              <a:pathLst>
                <a:path h="3233799" w="3842015">
                  <a:moveTo>
                    <a:pt x="0" y="0"/>
                  </a:moveTo>
                  <a:lnTo>
                    <a:pt x="3842015" y="0"/>
                  </a:lnTo>
                  <a:lnTo>
                    <a:pt x="3842015" y="3233799"/>
                  </a:lnTo>
                  <a:lnTo>
                    <a:pt x="0" y="3233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-2052" r="0" b="-2052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378001"/>
              <a:ext cx="3842015" cy="1769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00"/>
                </a:lnSpc>
              </a:pPr>
              <a:r>
                <a:rPr lang="en-US" sz="5000">
                  <a:solidFill>
                    <a:srgbClr val="000000"/>
                  </a:solidFill>
                  <a:latin typeface="Antic Bold"/>
                  <a:ea typeface="Antic Bold"/>
                  <a:cs typeface="Antic Bold"/>
                  <a:sym typeface="Antic Bold"/>
                </a:rPr>
                <a:t>You are here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true" flipV="false" rot="5790298">
            <a:off x="15316419" y="6887781"/>
            <a:ext cx="4658070" cy="4741038"/>
          </a:xfrm>
          <a:custGeom>
            <a:avLst/>
            <a:gdLst/>
            <a:ahLst/>
            <a:cxnLst/>
            <a:rect r="r" b="b" t="t" l="l"/>
            <a:pathLst>
              <a:path h="4741038" w="4658070">
                <a:moveTo>
                  <a:pt x="4658070" y="0"/>
                </a:moveTo>
                <a:lnTo>
                  <a:pt x="0" y="0"/>
                </a:lnTo>
                <a:lnTo>
                  <a:pt x="0" y="4741038"/>
                </a:lnTo>
                <a:lnTo>
                  <a:pt x="4658070" y="4741038"/>
                </a:lnTo>
                <a:lnTo>
                  <a:pt x="465807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42546" y="2781528"/>
            <a:ext cx="12158246" cy="6839013"/>
          </a:xfrm>
          <a:custGeom>
            <a:avLst/>
            <a:gdLst/>
            <a:ahLst/>
            <a:cxnLst/>
            <a:rect r="r" b="b" t="t" l="l"/>
            <a:pathLst>
              <a:path h="6839013" w="12158246">
                <a:moveTo>
                  <a:pt x="0" y="0"/>
                </a:moveTo>
                <a:lnTo>
                  <a:pt x="12158246" y="0"/>
                </a:lnTo>
                <a:lnTo>
                  <a:pt x="12158246" y="6839013"/>
                </a:lnTo>
                <a:lnTo>
                  <a:pt x="0" y="68390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733425"/>
            <a:ext cx="16230600" cy="18129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  <a:ea typeface="Scripter"/>
                <a:cs typeface="Scripter"/>
                <a:sym typeface="Scripter"/>
              </a:rPr>
              <a:t>who?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DAGX3kz-bT8</dc:identifier>
  <dcterms:modified xsi:type="dcterms:W3CDTF">2011-08-01T06:04:30Z</dcterms:modified>
  <cp:revision>1</cp:revision>
  <dc:title>留学邦</dc:title>
</cp:coreProperties>
</file>